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4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7560000" cx="10692000"/>
  <p:notesSz cx="7560000" cy="10692000"/>
  <p:embeddedFontLst>
    <p:embeddedFont>
      <p:font typeface="IBM Plex Sans"/>
      <p:regular r:id="rId12"/>
      <p:bold r:id="rId13"/>
      <p:italic r:id="rId14"/>
      <p:boldItalic r:id="rId15"/>
    </p:embeddedFont>
    <p:embeddedFont>
      <p:font typeface="IBM Plex Sans Light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88">
          <p15:clr>
            <a:srgbClr val="A4A3A4"/>
          </p15:clr>
        </p15:guide>
        <p15:guide id="2" pos="6447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72">
          <p15:clr>
            <a:srgbClr val="A4A3A4"/>
          </p15:clr>
        </p15:guide>
        <p15:guide id="7" pos="2234">
          <p15:clr>
            <a:srgbClr val="A4A3A4"/>
          </p15:clr>
        </p15:guide>
        <p15:guide id="8" pos="4553">
          <p15:clr>
            <a:srgbClr val="A4A3A4"/>
          </p15:clr>
        </p15:guide>
        <p15:guide id="9" pos="4298">
          <p15:clr>
            <a:srgbClr val="A4A3A4"/>
          </p15:clr>
        </p15:guide>
        <p15:guide id="10" pos="2376">
          <p15:clr>
            <a:srgbClr val="A4A3A4"/>
          </p15:clr>
        </p15:guide>
        <p15:guide id="11" pos="295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"/>
        <p:guide pos="6447"/>
        <p:guide pos="212" orient="horz"/>
        <p:guide pos="4570" orient="horz"/>
        <p:guide pos="3368"/>
        <p:guide pos="1872" orient="horz"/>
        <p:guide pos="2234"/>
        <p:guide pos="4553"/>
        <p:guide pos="4298"/>
        <p:guide pos="2376"/>
        <p:guide pos="295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IBMPlexSans-bold.fntdata"/><Relationship Id="rId12" Type="http://schemas.openxmlformats.org/officeDocument/2006/relationships/font" Target="fonts/IBMPlex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IBMPlexSans-boldItalic.fntdata"/><Relationship Id="rId14" Type="http://schemas.openxmlformats.org/officeDocument/2006/relationships/font" Target="fonts/IBMPlexSans-italic.fntdata"/><Relationship Id="rId17" Type="http://schemas.openxmlformats.org/officeDocument/2006/relationships/font" Target="fonts/IBMPlexSansLight-bold.fntdata"/><Relationship Id="rId16" Type="http://schemas.openxmlformats.org/officeDocument/2006/relationships/font" Target="fonts/IBMPlexSansLight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IBMPlexSansLight-boldItalic.fntdata"/><Relationship Id="rId6" Type="http://schemas.openxmlformats.org/officeDocument/2006/relationships/slide" Target="slides/slide1.xml"/><Relationship Id="rId18" Type="http://schemas.openxmlformats.org/officeDocument/2006/relationships/font" Target="fonts/IBMPlexSansLigh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g545bece476_0_221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" name="Google Shape;12;g545bece476_0_2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Storyboards,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Wireframes,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Roles plays,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Paper Prototypes,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Prioritisation matrix (Desirable, Feasible, Viable)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545bece476_0_2263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545bece476_0_2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45bece476_0_2304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545bece476_0_23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545bece476_0_2322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545bece476_0_23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545bece476_0_2351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545bece476_0_2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45bece476_0_2398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545bece476_0_2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5" Type="http://schemas.openxmlformats.org/officeDocument/2006/relationships/image" Target="../media/image3.png"/><Relationship Id="rId6" Type="http://schemas.openxmlformats.org/officeDocument/2006/relationships/image" Target="../media/image2.png"/><Relationship Id="rId7" Type="http://schemas.openxmlformats.org/officeDocument/2006/relationships/image" Target="../media/image5.jpg"/><Relationship Id="rId8" Type="http://schemas.openxmlformats.org/officeDocument/2006/relationships/image" Target="../media/image6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jp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Relationship Id="rId4" Type="http://schemas.openxmlformats.org/officeDocument/2006/relationships/image" Target="../media/image5.jpg"/><Relationship Id="rId5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/>
          <p:nvPr/>
        </p:nvSpPr>
        <p:spPr>
          <a:xfrm>
            <a:off x="3823625" y="-75"/>
            <a:ext cx="68685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" name="Google Shape;15;p3"/>
          <p:cNvSpPr txBox="1"/>
          <p:nvPr>
            <p:ph type="title"/>
          </p:nvPr>
        </p:nvSpPr>
        <p:spPr>
          <a:xfrm>
            <a:off x="469075" y="518924"/>
            <a:ext cx="29331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PROTOTYPING</a:t>
            </a:r>
            <a:endParaRPr b="1" sz="14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IBM Plex Sans"/>
                <a:ea typeface="IBM Plex Sans"/>
                <a:cs typeface="IBM Plex Sans"/>
                <a:sym typeface="IBM Plex Sans"/>
              </a:rPr>
              <a:t>CONVERT IDEAS TO PROTOTYPES </a:t>
            </a:r>
            <a:endParaRPr/>
          </a:p>
        </p:txBody>
      </p:sp>
      <p:sp>
        <p:nvSpPr>
          <p:cNvPr id="16" name="Google Shape;16;p3"/>
          <p:cNvSpPr txBox="1"/>
          <p:nvPr>
            <p:ph idx="4294967295" type="body"/>
          </p:nvPr>
        </p:nvSpPr>
        <p:spPr>
          <a:xfrm>
            <a:off x="490750" y="1615976"/>
            <a:ext cx="2848500" cy="46875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Objective of Exercise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 bring ideas to life through quick representations that can help think through details. To create a testable asset for users to provide feedback on.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Tools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Storyboards, Role Plays, Wireframes, Physical Models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‘Storyboarding’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An end to end visualisation of a process or service with many parts. Inspired by film makers and comics, storyboards help see and react to the big picture before making a commitment to full production.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‘Wireframing’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Wireframing are basic sketches/mockups of website and mobile screens.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‘Role Plays’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Role plays are used to act out conversations and interactions between users and other people and objects.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About ‘Physical Models’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Physical representations of objects that form part of the solution, made usually with easily sourced materials.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924825" y="271721"/>
            <a:ext cx="5050800" cy="7002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BM Plex Sans"/>
                <a:ea typeface="IBM Plex Sans"/>
                <a:cs typeface="IBM Plex Sans"/>
                <a:sym typeface="IBM Plex Sans"/>
              </a:rPr>
              <a:t>PROTOTYPING TOOLS</a:t>
            </a:r>
            <a:endParaRPr sz="10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TO USE? </a:t>
            </a:r>
            <a:endParaRPr sz="1800">
              <a:solidFill>
                <a:srgbClr val="8D86FC"/>
              </a:solidFill>
            </a:endParaRPr>
          </a:p>
        </p:txBody>
      </p:sp>
      <p:sp>
        <p:nvSpPr>
          <p:cNvPr id="18" name="Google Shape;18;p3"/>
          <p:cNvSpPr txBox="1"/>
          <p:nvPr/>
        </p:nvSpPr>
        <p:spPr>
          <a:xfrm>
            <a:off x="4008325" y="1025426"/>
            <a:ext cx="28752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1: </a:t>
            </a: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Storyboards</a:t>
            </a:r>
            <a:endParaRPr/>
          </a:p>
        </p:txBody>
      </p:sp>
      <p:sp>
        <p:nvSpPr>
          <p:cNvPr id="19" name="Google Shape;19;p3"/>
          <p:cNvSpPr txBox="1"/>
          <p:nvPr/>
        </p:nvSpPr>
        <p:spPr>
          <a:xfrm>
            <a:off x="7722700" y="1025426"/>
            <a:ext cx="23586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2: </a:t>
            </a: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Role Plays</a:t>
            </a:r>
            <a:endParaRPr/>
          </a:p>
        </p:txBody>
      </p:sp>
      <p:sp>
        <p:nvSpPr>
          <p:cNvPr id="20" name="Google Shape;20;p3"/>
          <p:cNvSpPr/>
          <p:nvPr/>
        </p:nvSpPr>
        <p:spPr>
          <a:xfrm>
            <a:off x="4034738" y="3843371"/>
            <a:ext cx="378600" cy="3939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1" name="Google Shape;21;p3"/>
          <p:cNvSpPr txBox="1"/>
          <p:nvPr/>
        </p:nvSpPr>
        <p:spPr>
          <a:xfrm>
            <a:off x="4466050" y="3710826"/>
            <a:ext cx="2622300" cy="11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Steps / Frames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Break it down: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Into the distinct stages/steps that you want to visualise. These steps could belong to a macro/high level  journey or you may want to get into detail in one part. Each distinct step can be visualised and detailed as a frame.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2" name="Google Shape;22;p3"/>
          <p:cNvSpPr txBox="1"/>
          <p:nvPr/>
        </p:nvSpPr>
        <p:spPr>
          <a:xfrm>
            <a:off x="4465875" y="2871951"/>
            <a:ext cx="2622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End to End Journey / Service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Consider: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If a storyboard is best used to represent the idea. Is the idea a process or service with many steps that need to be visualised?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4034750" y="2983688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4" name="Google Shape;24;p3"/>
          <p:cNvSpPr txBox="1"/>
          <p:nvPr/>
        </p:nvSpPr>
        <p:spPr>
          <a:xfrm>
            <a:off x="4466056" y="4845249"/>
            <a:ext cx="2622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Visualise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Draw it out: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Draw the key frames out including people, interactions, conversations, messaging etc. out to summarise the end to end journey or service.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4034738" y="4984091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3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6" name="Google Shape;26;p3"/>
          <p:cNvSpPr txBox="1"/>
          <p:nvPr/>
        </p:nvSpPr>
        <p:spPr>
          <a:xfrm>
            <a:off x="4466050" y="6070879"/>
            <a:ext cx="2622300" cy="99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Not fine art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visualisations on a storyboard do not need to be of a really high quality. They need to be functional and be able to communicate the essence of what is happening at each step.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4034738" y="6223260"/>
            <a:ext cx="378600" cy="365700"/>
          </a:xfrm>
          <a:prstGeom prst="ellipse">
            <a:avLst/>
          </a:prstGeom>
          <a:solidFill>
            <a:srgbClr val="3C78D8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*</a:t>
            </a:r>
            <a:endParaRPr b="1" sz="10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8" name="Google Shape;28;p3"/>
          <p:cNvGrpSpPr/>
          <p:nvPr/>
        </p:nvGrpSpPr>
        <p:grpSpPr>
          <a:xfrm>
            <a:off x="4077905" y="1452829"/>
            <a:ext cx="2933197" cy="1202532"/>
            <a:chOff x="275258" y="807185"/>
            <a:chExt cx="10045195" cy="5614061"/>
          </a:xfrm>
        </p:grpSpPr>
        <p:sp>
          <p:nvSpPr>
            <p:cNvPr id="29" name="Google Shape;29;p3"/>
            <p:cNvSpPr txBox="1"/>
            <p:nvPr/>
          </p:nvSpPr>
          <p:spPr>
            <a:xfrm rot="-4420">
              <a:off x="484727" y="808756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1.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30" name="Google Shape;30;p3"/>
            <p:cNvSpPr txBox="1"/>
            <p:nvPr/>
          </p:nvSpPr>
          <p:spPr>
            <a:xfrm rot="-4420">
              <a:off x="2985502" y="80878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2. </a:t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1" name="Google Shape;31;p3"/>
            <p:cNvSpPr txBox="1"/>
            <p:nvPr/>
          </p:nvSpPr>
          <p:spPr>
            <a:xfrm rot="-4420">
              <a:off x="5486277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3. 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2" name="Google Shape;32;p3"/>
            <p:cNvSpPr txBox="1"/>
            <p:nvPr/>
          </p:nvSpPr>
          <p:spPr>
            <a:xfrm rot="-4420">
              <a:off x="7987052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4. </a:t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3" name="Google Shape;33;p3"/>
            <p:cNvSpPr txBox="1"/>
            <p:nvPr/>
          </p:nvSpPr>
          <p:spPr>
            <a:xfrm rot="-4420">
              <a:off x="484727" y="394176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5. 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4" name="Google Shape;34;p3"/>
            <p:cNvSpPr txBox="1"/>
            <p:nvPr/>
          </p:nvSpPr>
          <p:spPr>
            <a:xfrm rot="-4420">
              <a:off x="2985502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6. 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5" name="Google Shape;35;p3"/>
            <p:cNvSpPr txBox="1"/>
            <p:nvPr/>
          </p:nvSpPr>
          <p:spPr>
            <a:xfrm rot="-4420">
              <a:off x="5486277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7.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6" name="Google Shape;36;p3"/>
            <p:cNvSpPr txBox="1"/>
            <p:nvPr/>
          </p:nvSpPr>
          <p:spPr>
            <a:xfrm rot="-4420">
              <a:off x="7987052" y="3941858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8.</a:t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6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37" name="Google Shape;37;p3"/>
            <p:cNvSpPr txBox="1"/>
            <p:nvPr/>
          </p:nvSpPr>
          <p:spPr>
            <a:xfrm>
              <a:off x="303536" y="2638533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38" name="Google Shape;38;p3"/>
            <p:cNvSpPr txBox="1"/>
            <p:nvPr/>
          </p:nvSpPr>
          <p:spPr>
            <a:xfrm>
              <a:off x="2804311" y="2638533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39" name="Google Shape;39;p3"/>
            <p:cNvSpPr txBox="1"/>
            <p:nvPr/>
          </p:nvSpPr>
          <p:spPr>
            <a:xfrm>
              <a:off x="5305086" y="2638533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40" name="Google Shape;40;p3"/>
            <p:cNvSpPr txBox="1"/>
            <p:nvPr/>
          </p:nvSpPr>
          <p:spPr>
            <a:xfrm>
              <a:off x="7805861" y="2638533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41" name="Google Shape;41;p3"/>
            <p:cNvSpPr txBox="1"/>
            <p:nvPr/>
          </p:nvSpPr>
          <p:spPr>
            <a:xfrm>
              <a:off x="275258" y="5874346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42" name="Google Shape;42;p3"/>
            <p:cNvSpPr txBox="1"/>
            <p:nvPr/>
          </p:nvSpPr>
          <p:spPr>
            <a:xfrm>
              <a:off x="2776033" y="5874346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43" name="Google Shape;43;p3"/>
            <p:cNvSpPr txBox="1"/>
            <p:nvPr/>
          </p:nvSpPr>
          <p:spPr>
            <a:xfrm>
              <a:off x="5276808" y="5874346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44" name="Google Shape;44;p3"/>
            <p:cNvSpPr txBox="1"/>
            <p:nvPr/>
          </p:nvSpPr>
          <p:spPr>
            <a:xfrm>
              <a:off x="7777583" y="5874346"/>
              <a:ext cx="2333400" cy="546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6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6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</p:grpSp>
      <p:grpSp>
        <p:nvGrpSpPr>
          <p:cNvPr id="45" name="Google Shape;45;p3"/>
          <p:cNvGrpSpPr/>
          <p:nvPr/>
        </p:nvGrpSpPr>
        <p:grpSpPr>
          <a:xfrm>
            <a:off x="8309266" y="1449429"/>
            <a:ext cx="845229" cy="859009"/>
            <a:chOff x="10951893" y="1775540"/>
            <a:chExt cx="834300" cy="836100"/>
          </a:xfrm>
        </p:grpSpPr>
        <p:sp>
          <p:nvSpPr>
            <p:cNvPr id="46" name="Google Shape;46;p3"/>
            <p:cNvSpPr/>
            <p:nvPr/>
          </p:nvSpPr>
          <p:spPr>
            <a:xfrm>
              <a:off x="10951893" y="1775540"/>
              <a:ext cx="834300" cy="8361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47" name="Google Shape;47;p3"/>
            <p:cNvPicPr preferRelativeResize="0"/>
            <p:nvPr/>
          </p:nvPicPr>
          <p:blipFill rotWithShape="1">
            <a:blip r:embed="rId3">
              <a:alphaModFix/>
            </a:blip>
            <a:srcRect b="20673" l="10439" r="10352" t="10847"/>
            <a:stretch/>
          </p:blipFill>
          <p:spPr>
            <a:xfrm>
              <a:off x="11001003" y="1843500"/>
              <a:ext cx="750791" cy="700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8" name="Google Shape;48;p3"/>
          <p:cNvSpPr/>
          <p:nvPr/>
        </p:nvSpPr>
        <p:spPr>
          <a:xfrm>
            <a:off x="8545088" y="402718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49" name="Google Shape;49;p3"/>
          <p:cNvSpPr txBox="1"/>
          <p:nvPr/>
        </p:nvSpPr>
        <p:spPr>
          <a:xfrm>
            <a:off x="7893054" y="4377911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Setting &amp; Roles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Break it down: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setting for the interaction and the key characters or roles that are playing a part.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8545075" y="2566807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1" name="Google Shape;51;p3"/>
          <p:cNvSpPr txBox="1"/>
          <p:nvPr/>
        </p:nvSpPr>
        <p:spPr>
          <a:xfrm>
            <a:off x="7893038" y="2898482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Interactions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Consider: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If a Role Play is best used to represent the idea. Is it an interaction  or conversation between people that needs to be recreated?</a:t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8545075" y="5389123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3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3" name="Google Shape;53;p3"/>
          <p:cNvSpPr txBox="1"/>
          <p:nvPr/>
        </p:nvSpPr>
        <p:spPr>
          <a:xfrm>
            <a:off x="7893038" y="5720798"/>
            <a:ext cx="17010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Script &amp; Act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Play it out: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key steps, interactions, and conversations between people involved.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54" name="Google Shape;54;p3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3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56" name="Google Shape;56;p3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57" name="Google Shape;57;p3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3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59" name="Google Shape;59;p3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60" name="Google Shape;60;p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4"/>
          <p:cNvSpPr/>
          <p:nvPr/>
        </p:nvSpPr>
        <p:spPr>
          <a:xfrm>
            <a:off x="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66" name="Google Shape;66;p4"/>
          <p:cNvSpPr txBox="1"/>
          <p:nvPr/>
        </p:nvSpPr>
        <p:spPr>
          <a:xfrm>
            <a:off x="515656" y="1039478"/>
            <a:ext cx="28752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3:</a:t>
            </a: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 Wireframes</a:t>
            </a:r>
            <a:endParaRPr/>
          </a:p>
        </p:txBody>
      </p:sp>
      <p:sp>
        <p:nvSpPr>
          <p:cNvPr id="67" name="Google Shape;67;p4"/>
          <p:cNvSpPr txBox="1"/>
          <p:nvPr/>
        </p:nvSpPr>
        <p:spPr>
          <a:xfrm>
            <a:off x="5147598" y="1039478"/>
            <a:ext cx="2875200" cy="3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4:</a:t>
            </a:r>
            <a:r>
              <a:rPr b="1" lang="en">
                <a:latin typeface="IBM Plex Sans"/>
                <a:ea typeface="IBM Plex Sans"/>
                <a:cs typeface="IBM Plex Sans"/>
                <a:sym typeface="IBM Plex Sans"/>
              </a:rPr>
              <a:t> Physical Models</a:t>
            </a:r>
            <a:endParaRPr/>
          </a:p>
        </p:txBody>
      </p:sp>
      <p:sp>
        <p:nvSpPr>
          <p:cNvPr id="68" name="Google Shape;68;p4"/>
          <p:cNvSpPr txBox="1"/>
          <p:nvPr>
            <p:ph type="title"/>
          </p:nvPr>
        </p:nvSpPr>
        <p:spPr>
          <a:xfrm>
            <a:off x="7961400" y="181675"/>
            <a:ext cx="2730600" cy="517200"/>
          </a:xfrm>
          <a:prstGeom prst="rect">
            <a:avLst/>
          </a:prstGeom>
          <a:solidFill>
            <a:srgbClr val="FFFFFF"/>
          </a:solidFill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PROTOTYPING</a:t>
            </a:r>
            <a:endParaRPr b="1" sz="9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IBM Plex Sans"/>
                <a:ea typeface="IBM Plex Sans"/>
                <a:cs typeface="IBM Plex Sans"/>
                <a:sym typeface="IBM Plex Sans"/>
              </a:rPr>
              <a:t>CONVERT IDEAS TO PROTOTYPES </a:t>
            </a:r>
            <a:endParaRPr sz="1100"/>
          </a:p>
        </p:txBody>
      </p:sp>
      <p:sp>
        <p:nvSpPr>
          <p:cNvPr id="69" name="Google Shape;69;p4"/>
          <p:cNvSpPr txBox="1"/>
          <p:nvPr>
            <p:ph type="title"/>
          </p:nvPr>
        </p:nvSpPr>
        <p:spPr>
          <a:xfrm>
            <a:off x="479567" y="271721"/>
            <a:ext cx="5050800" cy="7002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latin typeface="IBM Plex Sans"/>
                <a:ea typeface="IBM Plex Sans"/>
                <a:cs typeface="IBM Plex Sans"/>
                <a:sym typeface="IBM Plex Sans"/>
              </a:rPr>
              <a:t>PROTOTYPING  TOOLS</a:t>
            </a:r>
            <a:endParaRPr sz="10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TO USE?</a:t>
            </a:r>
            <a:endParaRPr sz="1800">
              <a:solidFill>
                <a:srgbClr val="8D86FC"/>
              </a:solidFill>
            </a:endParaRPr>
          </a:p>
        </p:txBody>
      </p:sp>
      <p:grpSp>
        <p:nvGrpSpPr>
          <p:cNvPr id="70" name="Google Shape;70;p4"/>
          <p:cNvGrpSpPr/>
          <p:nvPr/>
        </p:nvGrpSpPr>
        <p:grpSpPr>
          <a:xfrm>
            <a:off x="640951" y="1506176"/>
            <a:ext cx="3130956" cy="1608000"/>
            <a:chOff x="640950" y="1645675"/>
            <a:chExt cx="3053400" cy="1608000"/>
          </a:xfrm>
        </p:grpSpPr>
        <p:sp>
          <p:nvSpPr>
            <p:cNvPr id="71" name="Google Shape;71;p4"/>
            <p:cNvSpPr/>
            <p:nvPr/>
          </p:nvSpPr>
          <p:spPr>
            <a:xfrm>
              <a:off x="640950" y="1645675"/>
              <a:ext cx="3053400" cy="160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72" name="Google Shape;72;p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237801" y="1706108"/>
              <a:ext cx="1869693" cy="1479825"/>
            </a:xfrm>
            <a:prstGeom prst="rect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  <p:sp>
        <p:nvSpPr>
          <p:cNvPr id="73" name="Google Shape;73;p4"/>
          <p:cNvSpPr/>
          <p:nvPr/>
        </p:nvSpPr>
        <p:spPr>
          <a:xfrm>
            <a:off x="640938" y="418619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4" name="Google Shape;74;p4"/>
          <p:cNvSpPr txBox="1"/>
          <p:nvPr/>
        </p:nvSpPr>
        <p:spPr>
          <a:xfrm>
            <a:off x="1072250" y="4053650"/>
            <a:ext cx="26223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Steps 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Break it down: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Into the distinct stages/steps that you want to visualise. These steps could belong to a macro/high level  journey or you may want to get into detail in one part. Each distinct step can be visualised and detailed as a wireframe.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75" name="Google Shape;75;p4"/>
          <p:cNvSpPr txBox="1"/>
          <p:nvPr/>
        </p:nvSpPr>
        <p:spPr>
          <a:xfrm>
            <a:off x="1072075" y="3182050"/>
            <a:ext cx="2622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Digital Interactions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Consider: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If wireframes are the best way to represent the idea. Is it a digital product, screens or interaction that needs to be visualised?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76" name="Google Shape;76;p4"/>
          <p:cNvSpPr/>
          <p:nvPr/>
        </p:nvSpPr>
        <p:spPr>
          <a:xfrm>
            <a:off x="640950" y="329378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7" name="Google Shape;77;p4"/>
          <p:cNvSpPr txBox="1"/>
          <p:nvPr/>
        </p:nvSpPr>
        <p:spPr>
          <a:xfrm>
            <a:off x="1072250" y="5188075"/>
            <a:ext cx="2622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Visualise &amp; Connect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Draw it out: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Draw the key wireframes out including key interactive elements, messages, flows and connections between the screens.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78" name="Google Shape;78;p4"/>
          <p:cNvSpPr/>
          <p:nvPr/>
        </p:nvSpPr>
        <p:spPr>
          <a:xfrm>
            <a:off x="640938" y="532691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3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9" name="Google Shape;79;p4"/>
          <p:cNvSpPr txBox="1"/>
          <p:nvPr/>
        </p:nvSpPr>
        <p:spPr>
          <a:xfrm>
            <a:off x="1038189" y="6003244"/>
            <a:ext cx="2622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Flows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App screens flow into each other. Therefore, it is important to establish connections between wireframe screens. 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80" name="Google Shape;80;p4"/>
          <p:cNvSpPr/>
          <p:nvPr/>
        </p:nvSpPr>
        <p:spPr>
          <a:xfrm>
            <a:off x="606877" y="6146204"/>
            <a:ext cx="378600" cy="365700"/>
          </a:xfrm>
          <a:prstGeom prst="ellipse">
            <a:avLst/>
          </a:prstGeom>
          <a:solidFill>
            <a:srgbClr val="8D86FC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*</a:t>
            </a:r>
            <a:endParaRPr b="1" sz="10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1" name="Google Shape;81;p4"/>
          <p:cNvSpPr/>
          <p:nvPr/>
        </p:nvSpPr>
        <p:spPr>
          <a:xfrm>
            <a:off x="5262041" y="410999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2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2" name="Google Shape;82;p4"/>
          <p:cNvSpPr txBox="1"/>
          <p:nvPr/>
        </p:nvSpPr>
        <p:spPr>
          <a:xfrm>
            <a:off x="5693476" y="3977449"/>
            <a:ext cx="4541400" cy="7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Form &amp; Material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Choose: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form that the physical model needs to take. The level of construction that should be appropriate to communicate the concept to a fair degree of proximity. The material used to build the physical object in the simplest form.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83" name="Google Shape;83;p4"/>
          <p:cNvSpPr txBox="1"/>
          <p:nvPr/>
        </p:nvSpPr>
        <p:spPr>
          <a:xfrm>
            <a:off x="5693173" y="3182049"/>
            <a:ext cx="4541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Physical Objects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Consider: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 If physical objects are the best way to represent the idea. Is it a critical physical component (poster, form, machine, space etc.)  of the service that needs to be modelled? Can the same job  be done by a storyboard?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84" name="Google Shape;84;p4"/>
          <p:cNvSpPr/>
          <p:nvPr/>
        </p:nvSpPr>
        <p:spPr>
          <a:xfrm>
            <a:off x="5262053" y="3293786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5" name="Google Shape;85;p4"/>
          <p:cNvSpPr txBox="1"/>
          <p:nvPr/>
        </p:nvSpPr>
        <p:spPr>
          <a:xfrm>
            <a:off x="5693486" y="4794173"/>
            <a:ext cx="4541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Construct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Build: </a:t>
            </a: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 physical object with the material available.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86" name="Google Shape;86;p4"/>
          <p:cNvSpPr/>
          <p:nvPr/>
        </p:nvSpPr>
        <p:spPr>
          <a:xfrm>
            <a:off x="5262041" y="4933015"/>
            <a:ext cx="378600" cy="365700"/>
          </a:xfrm>
          <a:prstGeom prst="ellipse">
            <a:avLst/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latin typeface="IBM Plex Sans"/>
                <a:ea typeface="IBM Plex Sans"/>
                <a:cs typeface="IBM Plex Sans"/>
                <a:sym typeface="IBM Plex Sans"/>
              </a:rPr>
              <a:t>3</a:t>
            </a:r>
            <a:endParaRPr b="1" sz="10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87" name="Google Shape;87;p4"/>
          <p:cNvGrpSpPr/>
          <p:nvPr/>
        </p:nvGrpSpPr>
        <p:grpSpPr>
          <a:xfrm>
            <a:off x="5237227" y="1506176"/>
            <a:ext cx="4997700" cy="1608000"/>
            <a:chOff x="5237227" y="1645675"/>
            <a:chExt cx="4997700" cy="1608000"/>
          </a:xfrm>
        </p:grpSpPr>
        <p:sp>
          <p:nvSpPr>
            <p:cNvPr id="88" name="Google Shape;88;p4"/>
            <p:cNvSpPr/>
            <p:nvPr/>
          </p:nvSpPr>
          <p:spPr>
            <a:xfrm>
              <a:off x="5237227" y="1645675"/>
              <a:ext cx="4997700" cy="1608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9" name="Google Shape;89;p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5467723" y="1799123"/>
              <a:ext cx="1288750" cy="1288750"/>
            </a:xfrm>
            <a:prstGeom prst="rect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pic>
        <p:pic>
          <p:nvPicPr>
            <p:cNvPr id="90" name="Google Shape;90;p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130674" y="1844274"/>
              <a:ext cx="1210800" cy="1210800"/>
            </a:xfrm>
            <a:prstGeom prst="rect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pic>
        <p:pic>
          <p:nvPicPr>
            <p:cNvPr id="91" name="Google Shape;91;p4"/>
            <p:cNvPicPr preferRelativeResize="0"/>
            <p:nvPr/>
          </p:nvPicPr>
          <p:blipFill rotWithShape="1">
            <a:blip r:embed="rId6">
              <a:alphaModFix/>
            </a:blip>
            <a:srcRect b="18622" l="19834" r="19840" t="17950"/>
            <a:stretch/>
          </p:blipFill>
          <p:spPr>
            <a:xfrm>
              <a:off x="8668036" y="1767863"/>
              <a:ext cx="1288751" cy="1355000"/>
            </a:xfrm>
            <a:prstGeom prst="rect">
              <a:avLst/>
            </a:prstGeom>
            <a:noFill/>
            <a:ln cap="flat" cmpd="sng" w="9525">
              <a:solidFill>
                <a:srgbClr val="FFFFFF"/>
              </a:solidFill>
              <a:prstDash val="solid"/>
              <a:round/>
              <a:headEnd len="sm" w="sm" type="none"/>
              <a:tailEnd len="sm" w="sm" type="none"/>
            </a:ln>
          </p:spPr>
        </p:pic>
      </p:grpSp>
      <p:sp>
        <p:nvSpPr>
          <p:cNvPr id="92" name="Google Shape;92;p4"/>
          <p:cNvSpPr txBox="1"/>
          <p:nvPr/>
        </p:nvSpPr>
        <p:spPr>
          <a:xfrm>
            <a:off x="5668558" y="5993825"/>
            <a:ext cx="44793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Physical Model Vs. Storyboard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rPr>
              <a:t>There may be no need to build a physical model in case one is just trying to explain the journey. Storyboards should be enough for that. A physical model should be built for a part of the product or service experience of the user that a storyboard can’t quite do justice to. For example, physical models for a sign up form, or a physical booth, or a QR code poster - things that users will actually experience, can be made..   </a:t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93" name="Google Shape;93;p4"/>
          <p:cNvSpPr/>
          <p:nvPr/>
        </p:nvSpPr>
        <p:spPr>
          <a:xfrm>
            <a:off x="5237227" y="6146204"/>
            <a:ext cx="378600" cy="365700"/>
          </a:xfrm>
          <a:prstGeom prst="ellipse">
            <a:avLst/>
          </a:prstGeom>
          <a:solidFill>
            <a:srgbClr val="8D86FC"/>
          </a:solidFill>
          <a:ln cap="flat" cmpd="sng" w="1905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0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*</a:t>
            </a:r>
            <a:endParaRPr b="1" sz="1000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4" name="Google Shape;94;p4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95" name="Google Shape;95;p4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96" name="Google Shape;96;p4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97" name="Google Shape;97;p4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98" name="Google Shape;98;p4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99" name="Google Shape;99;p4"/>
              <p:cNvPicPr preferRelativeResize="0"/>
              <p:nvPr/>
            </p:nvPicPr>
            <p:blipFill>
              <a:blip r:embed="rId7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00" name="Google Shape;100;p4"/>
            <p:cNvPicPr preferRelativeResize="0"/>
            <p:nvPr/>
          </p:nvPicPr>
          <p:blipFill>
            <a:blip r:embed="rId8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"/>
          <p:cNvSpPr/>
          <p:nvPr/>
        </p:nvSpPr>
        <p:spPr>
          <a:xfrm>
            <a:off x="0" y="0"/>
            <a:ext cx="34143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06" name="Google Shape;106;p5"/>
          <p:cNvSpPr txBox="1"/>
          <p:nvPr>
            <p:ph idx="4294967295" type="body"/>
          </p:nvPr>
        </p:nvSpPr>
        <p:spPr>
          <a:xfrm>
            <a:off x="3649550" y="1071328"/>
            <a:ext cx="3076800" cy="4325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Session Flow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Sharing the Objective | 2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share the objective of the session/exercise.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Walkthrough - Example | 10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walk through 1-2 examples of the tool in use.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Walkthrough - ‘How To?’ | 10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walk through the ‘How to?’ of the tool as per instructions on the toolsheet. 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Clarifications | 8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Facilitators to clarify doubts from participants.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AutoNum type="arabicPeriod"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Exercise | 45 Min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Participants to use tool with guidance from the facilitation team.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28575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7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6FC"/>
              </a:buClr>
              <a:buSzPts val="1100"/>
              <a:buFont typeface="IBM Plex Sans"/>
              <a:buChar char="➔"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Discuss and Choose Prototype  </a:t>
            </a:r>
            <a:r>
              <a:rPr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- 5 Min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27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D86FC"/>
              </a:buClr>
              <a:buSzPts val="1100"/>
              <a:buFont typeface="IBM Plex Sans"/>
              <a:buChar char="➔"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Make Prototype</a:t>
            </a:r>
            <a:r>
              <a:rPr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 - 40 Min</a:t>
            </a:r>
            <a:endParaRPr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2000"/>
              </a:spcBef>
              <a:spcAft>
                <a:spcPts val="2000"/>
              </a:spcAft>
              <a:buNone/>
            </a:pPr>
            <a:r>
              <a:rPr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7" name="Google Shape;107;p5"/>
          <p:cNvSpPr txBox="1"/>
          <p:nvPr/>
        </p:nvSpPr>
        <p:spPr>
          <a:xfrm>
            <a:off x="3684938" y="571933"/>
            <a:ext cx="30000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Notes</a:t>
            </a:r>
            <a:endParaRPr sz="18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8" name="Google Shape;108;p5"/>
          <p:cNvSpPr txBox="1"/>
          <p:nvPr/>
        </p:nvSpPr>
        <p:spPr>
          <a:xfrm>
            <a:off x="546650" y="1657499"/>
            <a:ext cx="3000000" cy="195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Tools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Storyboards, Role Plays, Wireframes, Physical Models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Material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Template, Chart Paper, Post-Its, Pens/ Sketch Pens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75 Minutes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9" name="Google Shape;109;p5"/>
          <p:cNvSpPr txBox="1"/>
          <p:nvPr>
            <p:ph idx="4294967295" type="body"/>
          </p:nvPr>
        </p:nvSpPr>
        <p:spPr>
          <a:xfrm>
            <a:off x="7228300" y="1071328"/>
            <a:ext cx="3076800" cy="58257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Points to Consider</a:t>
            </a:r>
            <a:endParaRPr b="1" sz="11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numbering provided in the How To? is a recommended path. Startups may still choose to fill the template as per their convenience.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choice of prototype has to be such that it takes the idea a step further and makes it testable.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People often tend to create physical models to tell stories that storyboards can easily be used for - if the physical model is not adding value then just try and let it go.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Prototypes evolve through many rounds of iteration. The first prototypes are not expected to be high fidelity at all.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 try and explain an end to end journey, one can create multiple kinds of prototypes that can work together to explain the experience.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-184150" lvl="0" marL="228600" marR="4572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IBM Plex Sans"/>
              <a:buChar char="●"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There is no perfect way or material to make prototypes. Try and make it happen with whatever material is easily accessible.  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2000"/>
              </a:spcBef>
              <a:spcAft>
                <a:spcPts val="2000"/>
              </a:spcAft>
              <a:buNone/>
            </a:pPr>
            <a:r>
              <a:rPr lang="en" sz="11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sz="11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0" name="Google Shape;110;p5"/>
          <p:cNvSpPr txBox="1"/>
          <p:nvPr>
            <p:ph type="title"/>
          </p:nvPr>
        </p:nvSpPr>
        <p:spPr>
          <a:xfrm>
            <a:off x="469075" y="518924"/>
            <a:ext cx="29331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 | PROTOTYPING</a:t>
            </a:r>
            <a:endParaRPr b="1" sz="1400"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IBM Plex Sans"/>
                <a:ea typeface="IBM Plex Sans"/>
                <a:cs typeface="IBM Plex Sans"/>
                <a:sym typeface="IBM Plex Sans"/>
              </a:rPr>
              <a:t>CONVERT IDEAS TO PROTOTYPES </a:t>
            </a:r>
            <a:endParaRPr/>
          </a:p>
        </p:txBody>
      </p:sp>
      <p:sp>
        <p:nvSpPr>
          <p:cNvPr id="111" name="Google Shape;111;p5"/>
          <p:cNvSpPr/>
          <p:nvPr/>
        </p:nvSpPr>
        <p:spPr>
          <a:xfrm>
            <a:off x="0" y="-300"/>
            <a:ext cx="137100" cy="7560000"/>
          </a:xfrm>
          <a:prstGeom prst="rect">
            <a:avLst/>
          </a:prstGeom>
          <a:solidFill>
            <a:srgbClr val="8D86F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C78D8"/>
              </a:solidFill>
            </a:endParaRPr>
          </a:p>
        </p:txBody>
      </p:sp>
      <p:grpSp>
        <p:nvGrpSpPr>
          <p:cNvPr id="112" name="Google Shape;112;p5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113" name="Google Shape;113;p5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114" name="Google Shape;114;p5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5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116" name="Google Shape;116;p5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17" name="Google Shape;117;p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"/>
          <p:cNvSpPr txBox="1"/>
          <p:nvPr>
            <p:ph type="title"/>
          </p:nvPr>
        </p:nvSpPr>
        <p:spPr>
          <a:xfrm>
            <a:off x="345547" y="293700"/>
            <a:ext cx="8499000" cy="39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 TOOLS:</a:t>
            </a: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 STORYBOARD</a:t>
            </a:r>
            <a:endParaRPr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23" name="Google Shape;123;p6"/>
          <p:cNvGrpSpPr/>
          <p:nvPr/>
        </p:nvGrpSpPr>
        <p:grpSpPr>
          <a:xfrm>
            <a:off x="484729" y="883374"/>
            <a:ext cx="9750157" cy="5867065"/>
            <a:chOff x="484725" y="807185"/>
            <a:chExt cx="9835728" cy="5867065"/>
          </a:xfrm>
        </p:grpSpPr>
        <p:sp>
          <p:nvSpPr>
            <p:cNvPr id="124" name="Google Shape;124;p6"/>
            <p:cNvSpPr txBox="1"/>
            <p:nvPr/>
          </p:nvSpPr>
          <p:spPr>
            <a:xfrm rot="-4420">
              <a:off x="484727" y="808756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1.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25" name="Google Shape;125;p6"/>
            <p:cNvSpPr txBox="1"/>
            <p:nvPr/>
          </p:nvSpPr>
          <p:spPr>
            <a:xfrm rot="-4420">
              <a:off x="2985502" y="80878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2. </a:t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26" name="Google Shape;126;p6"/>
            <p:cNvSpPr txBox="1"/>
            <p:nvPr/>
          </p:nvSpPr>
          <p:spPr>
            <a:xfrm rot="-4420">
              <a:off x="5486277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3. </a:t>
              </a:r>
              <a:endParaRPr b="1" sz="9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27" name="Google Shape;127;p6"/>
            <p:cNvSpPr txBox="1"/>
            <p:nvPr/>
          </p:nvSpPr>
          <p:spPr>
            <a:xfrm rot="-4420">
              <a:off x="7987052" y="80868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4. </a:t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28" name="Google Shape;128;p6"/>
            <p:cNvSpPr txBox="1"/>
            <p:nvPr/>
          </p:nvSpPr>
          <p:spPr>
            <a:xfrm rot="-4420">
              <a:off x="484727" y="3941765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5. </a:t>
              </a:r>
              <a:endParaRPr b="1" sz="9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29" name="Google Shape;129;p6"/>
            <p:cNvSpPr txBox="1"/>
            <p:nvPr/>
          </p:nvSpPr>
          <p:spPr>
            <a:xfrm rot="-4420">
              <a:off x="2985502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6. </a:t>
              </a:r>
              <a:endParaRPr b="1" sz="9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30" name="Google Shape;130;p6"/>
            <p:cNvSpPr txBox="1"/>
            <p:nvPr/>
          </p:nvSpPr>
          <p:spPr>
            <a:xfrm rot="-4420">
              <a:off x="5486277" y="3941740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7.</a:t>
              </a:r>
              <a:endParaRPr b="1" sz="9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31" name="Google Shape;131;p6"/>
            <p:cNvSpPr txBox="1"/>
            <p:nvPr/>
          </p:nvSpPr>
          <p:spPr>
            <a:xfrm rot="-4420">
              <a:off x="7987052" y="3941858"/>
              <a:ext cx="2333402" cy="21840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latin typeface="IBM Plex Sans"/>
                  <a:ea typeface="IBM Plex Sans"/>
                  <a:cs typeface="IBM Plex Sans"/>
                  <a:sym typeface="IBM Plex Sans"/>
                </a:rPr>
                <a:t>8.</a:t>
              </a:r>
              <a:endParaRPr b="1" sz="900"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</p:txBody>
        </p:sp>
        <p:sp>
          <p:nvSpPr>
            <p:cNvPr id="132" name="Google Shape;132;p6"/>
            <p:cNvSpPr txBox="1"/>
            <p:nvPr/>
          </p:nvSpPr>
          <p:spPr>
            <a:xfrm>
              <a:off x="484725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3" name="Google Shape;133;p6"/>
            <p:cNvSpPr txBox="1"/>
            <p:nvPr/>
          </p:nvSpPr>
          <p:spPr>
            <a:xfrm>
              <a:off x="2985500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4" name="Google Shape;134;p6"/>
            <p:cNvSpPr txBox="1"/>
            <p:nvPr/>
          </p:nvSpPr>
          <p:spPr>
            <a:xfrm>
              <a:off x="5486275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5" name="Google Shape;135;p6"/>
            <p:cNvSpPr txBox="1"/>
            <p:nvPr/>
          </p:nvSpPr>
          <p:spPr>
            <a:xfrm>
              <a:off x="7987050" y="2994275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6" name="Google Shape;136;p6"/>
            <p:cNvSpPr txBox="1"/>
            <p:nvPr/>
          </p:nvSpPr>
          <p:spPr>
            <a:xfrm>
              <a:off x="484725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7" name="Google Shape;137;p6"/>
            <p:cNvSpPr txBox="1"/>
            <p:nvPr/>
          </p:nvSpPr>
          <p:spPr>
            <a:xfrm>
              <a:off x="2985500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8" name="Google Shape;138;p6"/>
            <p:cNvSpPr txBox="1"/>
            <p:nvPr/>
          </p:nvSpPr>
          <p:spPr>
            <a:xfrm>
              <a:off x="5486275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39" name="Google Shape;139;p6"/>
            <p:cNvSpPr txBox="1"/>
            <p:nvPr/>
          </p:nvSpPr>
          <p:spPr>
            <a:xfrm>
              <a:off x="7987050" y="6127350"/>
              <a:ext cx="2333400" cy="5469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en" sz="1100">
                  <a:solidFill>
                    <a:srgbClr val="8D86FC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Summary: </a:t>
              </a:r>
              <a:endParaRPr sz="1000">
                <a:solidFill>
                  <a:srgbClr val="8D86FC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</p:grpSp>
      <p:grpSp>
        <p:nvGrpSpPr>
          <p:cNvPr id="140" name="Google Shape;140;p6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141" name="Google Shape;141;p6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142" name="Google Shape;142;p6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3" name="Google Shape;143;p6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144" name="Google Shape;144;p6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45" name="Google Shape;145;p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"/>
          <p:cNvSpPr txBox="1"/>
          <p:nvPr>
            <p:ph type="title"/>
          </p:nvPr>
        </p:nvSpPr>
        <p:spPr>
          <a:xfrm>
            <a:off x="345547" y="293700"/>
            <a:ext cx="8499000" cy="39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 TOOLS:</a:t>
            </a: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 ROLE PLAY</a:t>
            </a:r>
            <a:endParaRPr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1" name="Google Shape;151;p7"/>
          <p:cNvSpPr txBox="1"/>
          <p:nvPr/>
        </p:nvSpPr>
        <p:spPr>
          <a:xfrm rot="-4361">
            <a:off x="1856752" y="1119269"/>
            <a:ext cx="5912105" cy="854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2" name="Google Shape;152;p7"/>
          <p:cNvSpPr txBox="1"/>
          <p:nvPr/>
        </p:nvSpPr>
        <p:spPr>
          <a:xfrm>
            <a:off x="1807649" y="2115475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Key Steps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3" name="Google Shape;153;p7"/>
          <p:cNvSpPr txBox="1"/>
          <p:nvPr/>
        </p:nvSpPr>
        <p:spPr>
          <a:xfrm>
            <a:off x="431179" y="760753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Characters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4" name="Google Shape;154;p7"/>
          <p:cNvSpPr txBox="1"/>
          <p:nvPr/>
        </p:nvSpPr>
        <p:spPr>
          <a:xfrm>
            <a:off x="1794106" y="769881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Setting 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5" name="Google Shape;155;p7"/>
          <p:cNvSpPr txBox="1"/>
          <p:nvPr/>
        </p:nvSpPr>
        <p:spPr>
          <a:xfrm>
            <a:off x="2999752" y="2115475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Actions / Interactions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6" name="Google Shape;156;p7"/>
          <p:cNvSpPr txBox="1"/>
          <p:nvPr/>
        </p:nvSpPr>
        <p:spPr>
          <a:xfrm>
            <a:off x="5703602" y="2115475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Conversations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7" name="Google Shape;157;p7"/>
          <p:cNvSpPr txBox="1"/>
          <p:nvPr/>
        </p:nvSpPr>
        <p:spPr>
          <a:xfrm>
            <a:off x="8613149" y="2115475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Characters Involved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8" name="Google Shape;158;p7"/>
          <p:cNvSpPr txBox="1"/>
          <p:nvPr/>
        </p:nvSpPr>
        <p:spPr>
          <a:xfrm rot="-4854">
            <a:off x="1878904" y="2479561"/>
            <a:ext cx="10623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1.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59" name="Google Shape;159;p7"/>
          <p:cNvSpPr txBox="1"/>
          <p:nvPr/>
        </p:nvSpPr>
        <p:spPr>
          <a:xfrm rot="-4854">
            <a:off x="1878904" y="3404278"/>
            <a:ext cx="10623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2.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0" name="Google Shape;160;p7"/>
          <p:cNvSpPr txBox="1"/>
          <p:nvPr/>
        </p:nvSpPr>
        <p:spPr>
          <a:xfrm rot="-4854">
            <a:off x="1878904" y="4328979"/>
            <a:ext cx="10623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3.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1" name="Google Shape;161;p7"/>
          <p:cNvSpPr txBox="1"/>
          <p:nvPr/>
        </p:nvSpPr>
        <p:spPr>
          <a:xfrm rot="-4854">
            <a:off x="1878904" y="5253687"/>
            <a:ext cx="10623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4.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2" name="Google Shape;162;p7"/>
          <p:cNvSpPr txBox="1"/>
          <p:nvPr/>
        </p:nvSpPr>
        <p:spPr>
          <a:xfrm rot="-4854">
            <a:off x="1878904" y="6171378"/>
            <a:ext cx="10623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9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5.</a:t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3" name="Google Shape;163;p7"/>
          <p:cNvSpPr txBox="1"/>
          <p:nvPr/>
        </p:nvSpPr>
        <p:spPr>
          <a:xfrm rot="-2406">
            <a:off x="3065766" y="2479420"/>
            <a:ext cx="2572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4" name="Google Shape;164;p7"/>
          <p:cNvSpPr txBox="1"/>
          <p:nvPr/>
        </p:nvSpPr>
        <p:spPr>
          <a:xfrm rot="-2406">
            <a:off x="3065766" y="3404128"/>
            <a:ext cx="2572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5" name="Google Shape;165;p7"/>
          <p:cNvSpPr txBox="1"/>
          <p:nvPr/>
        </p:nvSpPr>
        <p:spPr>
          <a:xfrm rot="-2406">
            <a:off x="3065766" y="4328835"/>
            <a:ext cx="2572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6" name="Google Shape;166;p7"/>
          <p:cNvSpPr txBox="1"/>
          <p:nvPr/>
        </p:nvSpPr>
        <p:spPr>
          <a:xfrm rot="-2406">
            <a:off x="3065766" y="5253542"/>
            <a:ext cx="2572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7" name="Google Shape;167;p7"/>
          <p:cNvSpPr txBox="1"/>
          <p:nvPr/>
        </p:nvSpPr>
        <p:spPr>
          <a:xfrm rot="-2406">
            <a:off x="3065766" y="6171221"/>
            <a:ext cx="2572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8" name="Google Shape;168;p7"/>
          <p:cNvSpPr txBox="1"/>
          <p:nvPr/>
        </p:nvSpPr>
        <p:spPr>
          <a:xfrm rot="-4016">
            <a:off x="8693999" y="2479425"/>
            <a:ext cx="15408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69" name="Google Shape;169;p7"/>
          <p:cNvSpPr txBox="1"/>
          <p:nvPr/>
        </p:nvSpPr>
        <p:spPr>
          <a:xfrm rot="-4016">
            <a:off x="8693999" y="3404132"/>
            <a:ext cx="15408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70" name="Google Shape;170;p7"/>
          <p:cNvSpPr txBox="1"/>
          <p:nvPr/>
        </p:nvSpPr>
        <p:spPr>
          <a:xfrm rot="-4016">
            <a:off x="8693999" y="4328839"/>
            <a:ext cx="15408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71" name="Google Shape;171;p7"/>
          <p:cNvSpPr txBox="1"/>
          <p:nvPr/>
        </p:nvSpPr>
        <p:spPr>
          <a:xfrm rot="-4016">
            <a:off x="8693999" y="5253546"/>
            <a:ext cx="15408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72" name="Google Shape;172;p7"/>
          <p:cNvSpPr txBox="1"/>
          <p:nvPr/>
        </p:nvSpPr>
        <p:spPr>
          <a:xfrm rot="-4016">
            <a:off x="8693999" y="6171225"/>
            <a:ext cx="15408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pSp>
        <p:nvGrpSpPr>
          <p:cNvPr id="173" name="Google Shape;173;p7"/>
          <p:cNvGrpSpPr/>
          <p:nvPr/>
        </p:nvGrpSpPr>
        <p:grpSpPr>
          <a:xfrm>
            <a:off x="485374" y="1133251"/>
            <a:ext cx="1141200" cy="3397796"/>
            <a:chOff x="498275" y="1120375"/>
            <a:chExt cx="1141200" cy="4147700"/>
          </a:xfrm>
        </p:grpSpPr>
        <p:sp>
          <p:nvSpPr>
            <p:cNvPr id="174" name="Google Shape;174;p7"/>
            <p:cNvSpPr txBox="1"/>
            <p:nvPr/>
          </p:nvSpPr>
          <p:spPr>
            <a:xfrm rot="-4519">
              <a:off x="498275" y="1121125"/>
              <a:ext cx="1141201" cy="718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1.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75" name="Google Shape;175;p7"/>
            <p:cNvSpPr txBox="1"/>
            <p:nvPr/>
          </p:nvSpPr>
          <p:spPr>
            <a:xfrm rot="-4519">
              <a:off x="498275" y="1978050"/>
              <a:ext cx="1141201" cy="718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2.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76" name="Google Shape;176;p7"/>
            <p:cNvSpPr txBox="1"/>
            <p:nvPr/>
          </p:nvSpPr>
          <p:spPr>
            <a:xfrm rot="-4519">
              <a:off x="498275" y="2834975"/>
              <a:ext cx="1141201" cy="718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3.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77" name="Google Shape;177;p7"/>
            <p:cNvSpPr txBox="1"/>
            <p:nvPr/>
          </p:nvSpPr>
          <p:spPr>
            <a:xfrm rot="-4519">
              <a:off x="498275" y="3691900"/>
              <a:ext cx="1141201" cy="718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4.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  <p:sp>
          <p:nvSpPr>
            <p:cNvPr id="178" name="Google Shape;178;p7"/>
            <p:cNvSpPr txBox="1"/>
            <p:nvPr/>
          </p:nvSpPr>
          <p:spPr>
            <a:xfrm rot="-4519">
              <a:off x="498275" y="4548825"/>
              <a:ext cx="1141201" cy="718500"/>
            </a:xfrm>
            <a:prstGeom prst="rect">
              <a:avLst/>
            </a:prstGeom>
            <a:solidFill>
              <a:srgbClr val="FFFFFF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116050" lIns="116050" spcFirstLastPara="1" rIns="116050" wrap="square" tIns="116050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900">
                  <a:solidFill>
                    <a:schemeClr val="dk1"/>
                  </a:solidFill>
                  <a:latin typeface="IBM Plex Sans"/>
                  <a:ea typeface="IBM Plex Sans"/>
                  <a:cs typeface="IBM Plex Sans"/>
                  <a:sym typeface="IBM Plex Sans"/>
                </a:rPr>
                <a:t>5.</a:t>
              </a:r>
              <a:endParaRPr b="1" sz="9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i="1" sz="900">
                <a:solidFill>
                  <a:schemeClr val="dk1"/>
                </a:solidFill>
                <a:latin typeface="IBM Plex Sans Light"/>
                <a:ea typeface="IBM Plex Sans Light"/>
                <a:cs typeface="IBM Plex Sans Light"/>
                <a:sym typeface="IBM Plex Sans Light"/>
              </a:endParaRPr>
            </a:p>
          </p:txBody>
        </p:sp>
      </p:grpSp>
      <p:sp>
        <p:nvSpPr>
          <p:cNvPr id="179" name="Google Shape;179;p7"/>
          <p:cNvSpPr txBox="1"/>
          <p:nvPr/>
        </p:nvSpPr>
        <p:spPr>
          <a:xfrm rot="-4253">
            <a:off x="7932128" y="1113904"/>
            <a:ext cx="2182202" cy="854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9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80" name="Google Shape;180;p7"/>
          <p:cNvSpPr txBox="1"/>
          <p:nvPr/>
        </p:nvSpPr>
        <p:spPr>
          <a:xfrm>
            <a:off x="7927603" y="769881"/>
            <a:ext cx="2333400" cy="5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1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Props/Material</a:t>
            </a:r>
            <a:endParaRPr sz="1000">
              <a:solidFill>
                <a:srgbClr val="8D86FC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81" name="Google Shape;181;p7"/>
          <p:cNvSpPr txBox="1"/>
          <p:nvPr/>
        </p:nvSpPr>
        <p:spPr>
          <a:xfrm rot="-2222">
            <a:off x="5769202" y="2479414"/>
            <a:ext cx="2785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82" name="Google Shape;182;p7"/>
          <p:cNvSpPr txBox="1"/>
          <p:nvPr/>
        </p:nvSpPr>
        <p:spPr>
          <a:xfrm rot="-2222">
            <a:off x="5769202" y="3404125"/>
            <a:ext cx="2785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83" name="Google Shape;183;p7"/>
          <p:cNvSpPr txBox="1"/>
          <p:nvPr/>
        </p:nvSpPr>
        <p:spPr>
          <a:xfrm rot="-2222">
            <a:off x="5769202" y="4328836"/>
            <a:ext cx="2785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84" name="Google Shape;184;p7"/>
          <p:cNvSpPr txBox="1"/>
          <p:nvPr/>
        </p:nvSpPr>
        <p:spPr>
          <a:xfrm rot="-2222">
            <a:off x="5769202" y="5253547"/>
            <a:ext cx="2785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sp>
        <p:nvSpPr>
          <p:cNvPr id="185" name="Google Shape;185;p7"/>
          <p:cNvSpPr txBox="1"/>
          <p:nvPr/>
        </p:nvSpPr>
        <p:spPr>
          <a:xfrm rot="-2222">
            <a:off x="5769202" y="6171230"/>
            <a:ext cx="2785201" cy="7755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i="1"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pSp>
        <p:nvGrpSpPr>
          <p:cNvPr id="186" name="Google Shape;186;p7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187" name="Google Shape;187;p7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188" name="Google Shape;188;p7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7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190" name="Google Shape;190;p7"/>
              <p:cNvPicPr preferRelativeResize="0"/>
              <p:nvPr/>
            </p:nvPicPr>
            <p:blipFill>
              <a:blip r:embed="rId3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91" name="Google Shape;191;p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8"/>
          <p:cNvSpPr txBox="1"/>
          <p:nvPr>
            <p:ph type="title"/>
          </p:nvPr>
        </p:nvSpPr>
        <p:spPr>
          <a:xfrm>
            <a:off x="345547" y="293700"/>
            <a:ext cx="8499000" cy="3915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 TOOLS:</a:t>
            </a: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 WIREFRAMES</a:t>
            </a:r>
            <a:endParaRPr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97" name="Google Shape;197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774901" y="750780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774901" y="3857796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3212251" y="750780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3212251" y="3857796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5649601" y="750780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5649601" y="3857796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8163151" y="750780"/>
            <a:ext cx="1737750" cy="3111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8"/>
          <p:cNvPicPr preferRelativeResize="0"/>
          <p:nvPr/>
        </p:nvPicPr>
        <p:blipFill rotWithShape="1">
          <a:blip r:embed="rId3">
            <a:alphaModFix/>
          </a:blip>
          <a:srcRect b="0" l="10033" r="5578" t="0"/>
          <a:stretch/>
        </p:blipFill>
        <p:spPr>
          <a:xfrm>
            <a:off x="8163151" y="3857796"/>
            <a:ext cx="1737750" cy="311135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05" name="Google Shape;205;p8"/>
          <p:cNvGrpSpPr/>
          <p:nvPr/>
        </p:nvGrpSpPr>
        <p:grpSpPr>
          <a:xfrm>
            <a:off x="0" y="7094781"/>
            <a:ext cx="10692000" cy="465069"/>
            <a:chOff x="0" y="7094781"/>
            <a:chExt cx="10692000" cy="465069"/>
          </a:xfrm>
        </p:grpSpPr>
        <p:grpSp>
          <p:nvGrpSpPr>
            <p:cNvPr id="206" name="Google Shape;206;p8"/>
            <p:cNvGrpSpPr/>
            <p:nvPr/>
          </p:nvGrpSpPr>
          <p:grpSpPr>
            <a:xfrm>
              <a:off x="0" y="7094781"/>
              <a:ext cx="10692000" cy="465069"/>
              <a:chOff x="0" y="7094781"/>
              <a:chExt cx="10692000" cy="465069"/>
            </a:xfrm>
          </p:grpSpPr>
          <p:sp>
            <p:nvSpPr>
              <p:cNvPr id="207" name="Google Shape;207;p8"/>
              <p:cNvSpPr/>
              <p:nvPr/>
            </p:nvSpPr>
            <p:spPr>
              <a:xfrm>
                <a:off x="0" y="7094850"/>
                <a:ext cx="10692000" cy="4650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8"/>
              <p:cNvSpPr txBox="1"/>
              <p:nvPr/>
            </p:nvSpPr>
            <p:spPr>
              <a:xfrm>
                <a:off x="514889" y="7198197"/>
                <a:ext cx="4216500" cy="26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b" bIns="92475" lIns="92475" spcFirstLastPara="1" rIns="92475" wrap="square" tIns="9247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600">
                  <a:solidFill>
                    <a:srgbClr val="000000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600">
                    <a:latin typeface="IBM Plex Sans"/>
                    <a:ea typeface="IBM Plex Sans"/>
                    <a:cs typeface="IBM Plex Sans"/>
                    <a:sym typeface="IBM Plex Sans"/>
                  </a:rPr>
                  <a:t>THE FINLAB TOOLKIT</a:t>
                </a:r>
                <a:endParaRPr b="1" sz="600">
                  <a:solidFill>
                    <a:srgbClr val="3C78D8"/>
                  </a:solidFill>
                  <a:latin typeface="IBM Plex Sans"/>
                  <a:ea typeface="IBM Plex Sans"/>
                  <a:cs typeface="IBM Plex Sans"/>
                  <a:sym typeface="IBM Plex Sans"/>
                </a:endParaRPr>
              </a:p>
            </p:txBody>
          </p:sp>
          <p:pic>
            <p:nvPicPr>
              <p:cNvPr id="209" name="Google Shape;209;p8"/>
              <p:cNvPicPr preferRelativeResize="0"/>
              <p:nvPr/>
            </p:nvPicPr>
            <p:blipFill>
              <a:blip r:embed="rId4">
                <a:alphaModFix/>
              </a:blip>
              <a:stretch>
                <a:fillRect/>
              </a:stretch>
            </p:blipFill>
            <p:spPr>
              <a:xfrm>
                <a:off x="9629932" y="7094781"/>
                <a:ext cx="494539" cy="430321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210" name="Google Shape;210;p8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8553150" y="7165073"/>
              <a:ext cx="1013800" cy="3540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