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560000" cx="10692000"/>
  <p:notesSz cx="7560000" cy="10692000"/>
  <p:embeddedFontLst>
    <p:embeddedFont>
      <p:font typeface="IBM Plex Sans"/>
      <p:regular r:id="rId8"/>
      <p:bold r:id="rId9"/>
      <p:italic r:id="rId10"/>
      <p:boldItalic r:id="rId11"/>
    </p:embeddedFont>
    <p:embeddedFont>
      <p:font typeface="IBM Plex Sans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16B20BDE-FDB9-47F1-850B-2B41C1A86BE5}">
  <a:tblStyle styleId="{16B20BDE-FDB9-47F1-850B-2B41C1A86BE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-boldItalic.fntdata"/><Relationship Id="rId10" Type="http://schemas.openxmlformats.org/officeDocument/2006/relationships/font" Target="fonts/IBMPlexSans-italic.fntdata"/><Relationship Id="rId13" Type="http://schemas.openxmlformats.org/officeDocument/2006/relationships/font" Target="fonts/IBMPlexSansLight-bold.fntdata"/><Relationship Id="rId12" Type="http://schemas.openxmlformats.org/officeDocument/2006/relationships/font" Target="fonts/IBMPlexSansLigh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IBMPlexSans-bold.fntdata"/><Relationship Id="rId15" Type="http://schemas.openxmlformats.org/officeDocument/2006/relationships/font" Target="fonts/IBMPlexSansLight-boldItalic.fntdata"/><Relationship Id="rId14" Type="http://schemas.openxmlformats.org/officeDocument/2006/relationships/font" Target="fonts/IBMPlexSansLight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IBMPlex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0d7fdcfcd_0_64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0d7fdcfcd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0" y="542200"/>
            <a:ext cx="6072900" cy="6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BD5D3"/>
                </a:solidFill>
                <a:latin typeface="IBM Plex Sans"/>
                <a:ea typeface="IBM Plex Sans"/>
                <a:cs typeface="IBM Plex Sans"/>
                <a:sym typeface="IBM Plex Sans"/>
              </a:rPr>
              <a:t>NUDGE </a:t>
            </a:r>
            <a:endParaRPr>
              <a:solidFill>
                <a:srgbClr val="6BD5D3"/>
              </a:solidFill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449906" y="113167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{16B20BDE-FDB9-47F1-850B-2B41C1A86BE5}</a:tableStyleId>
              </a:tblPr>
              <a:tblGrid>
                <a:gridCol w="1372375"/>
                <a:gridCol w="1586650"/>
                <a:gridCol w="3434275"/>
                <a:gridCol w="3434275"/>
              </a:tblGrid>
              <a:tr h="7255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 Choice/Decision Moment and Nature: </a:t>
                      </a:r>
                      <a:endParaRPr b="1" sz="10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Current Choice/Decision:</a:t>
                      </a:r>
                      <a:endParaRPr sz="10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Ideal Choice/Decision</a:t>
                      </a:r>
                      <a:endParaRPr sz="10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725525"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User/Stakeholder - Needs, Attitudes, Behaviours / Persona</a:t>
                      </a:r>
                      <a:endParaRPr sz="10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 hMerge="1"/>
              </a:tr>
              <a:tr h="836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Investigate I</a:t>
                      </a:r>
                      <a:r>
                        <a:rPr b="1" lang="en" sz="10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N</a:t>
                      </a: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centives </a:t>
                      </a:r>
                      <a:endParaRPr b="1" sz="10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are the incentives and disincentives influencing choice for the user/stakeholder?</a:t>
                      </a:r>
                      <a:endParaRPr b="1" sz="9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incentives and disincentives could be explored to change behavior? How?</a:t>
                      </a:r>
                      <a:endParaRPr b="1" sz="9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836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U</a:t>
                      </a: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nderstand Choices</a:t>
                      </a:r>
                      <a:endParaRPr b="1" sz="10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are the different choices before the user/stakeholder? What are the costs and benefits involved? What are the gaps in understanding?</a:t>
                      </a:r>
                      <a:endParaRPr b="1" sz="9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cost vs. benefit relation should be explored to change behavior? How?</a:t>
                      </a:r>
                      <a:endParaRPr b="1" sz="9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836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Consider </a:t>
                      </a:r>
                      <a:r>
                        <a:rPr b="1" lang="en" sz="10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D</a:t>
                      </a: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efaults</a:t>
                      </a:r>
                      <a:endParaRPr b="1" sz="10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are defaults that could potentially be set for the user/stakeholder? </a:t>
                      </a:r>
                      <a:endParaRPr b="1" sz="9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defaults could be explored to change behavior? How?</a:t>
                      </a:r>
                      <a:endParaRPr b="1" sz="9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836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G</a:t>
                      </a: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ive Feedback</a:t>
                      </a:r>
                      <a:endParaRPr b="1" sz="10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At what points of choosing would feedback be useful? What feedback is missing right now?</a:t>
                      </a:r>
                      <a:endParaRPr b="1" sz="9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feedback could be explored? How?</a:t>
                      </a:r>
                      <a:endParaRPr b="1" sz="9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836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Expect </a:t>
                      </a:r>
                      <a:r>
                        <a:rPr b="1" lang="en" sz="10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E</a:t>
                      </a:r>
                      <a:r>
                        <a:rPr b="1" lang="en" sz="10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rrors</a:t>
                      </a:r>
                      <a:endParaRPr b="1" sz="10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are typical errors/mistakes that people make when they are choosing? </a:t>
                      </a:r>
                      <a:endParaRPr b="1" sz="9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errors could be expected and accommodated? How?</a:t>
                      </a:r>
                      <a:endParaRPr b="1" sz="9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Google Shape;57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